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4" r:id="rId12"/>
    <p:sldId id="265" r:id="rId13"/>
    <p:sldId id="268" r:id="rId14"/>
    <p:sldId id="269" r:id="rId15"/>
    <p:sldId id="270" r:id="rId16"/>
    <p:sldId id="271" r:id="rId17"/>
    <p:sldId id="262" r:id="rId18"/>
    <p:sldId id="263" r:id="rId19"/>
    <p:sldId id="260" r:id="rId20"/>
    <p:sldId id="261" r:id="rId21"/>
    <p:sldId id="266" r:id="rId22"/>
    <p:sldId id="26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E0000"/>
    <a:srgbClr val="CC0000"/>
    <a:srgbClr val="FF00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22" autoAdjust="0"/>
  </p:normalViewPr>
  <p:slideViewPr>
    <p:cSldViewPr>
      <p:cViewPr>
        <p:scale>
          <a:sx n="100" d="100"/>
          <a:sy n="100" d="100"/>
        </p:scale>
        <p:origin x="-172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773FA-8C16-4F29-B4EF-5A1792D79AB9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80CD7-874F-4889-B042-26AFA13CCC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58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0CD7-874F-4889-B042-26AFA13CCCE9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886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0CD7-874F-4889-B042-26AFA13CCCE9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6117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Avvertenze:</a:t>
            </a:r>
            <a:r>
              <a:rPr lang="it-IT" baseline="0" dirty="0" smtClean="0"/>
              <a:t> leggere dal basso verso l’alto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0CD7-874F-4889-B042-26AFA13CCCE9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026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9888C1A-D0F2-475D-B657-88CFE28449E0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7240" y="908720"/>
            <a:ext cx="7543800" cy="2463130"/>
          </a:xfrm>
        </p:spPr>
        <p:txBody>
          <a:bodyPr/>
          <a:lstStyle/>
          <a:p>
            <a:pPr algn="r"/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rgbClr val="0000FF"/>
                </a:solidFill>
              </a:rPr>
              <a:t>P</a:t>
            </a:r>
            <a:r>
              <a:rPr lang="en-GB" i="1" dirty="0" smtClean="0">
                <a:solidFill>
                  <a:srgbClr val="0000FF"/>
                </a:solidFill>
              </a:rPr>
              <a:t>Meeting</a:t>
            </a:r>
            <a:br>
              <a:rPr lang="en-GB" i="1" dirty="0" smtClean="0">
                <a:solidFill>
                  <a:srgbClr val="0000FF"/>
                </a:solidFill>
              </a:rPr>
            </a:br>
            <a:r>
              <a:rPr lang="en-GB" sz="2800" i="1" dirty="0" smtClean="0">
                <a:solidFill>
                  <a:srgbClr val="0000FF"/>
                </a:solidFill>
              </a:rPr>
              <a:t/>
            </a:r>
            <a:br>
              <a:rPr lang="en-GB" sz="2800" i="1" dirty="0" smtClean="0">
                <a:solidFill>
                  <a:srgbClr val="0000FF"/>
                </a:solidFill>
              </a:rPr>
            </a:br>
            <a:r>
              <a:rPr lang="en-GB" sz="4000" dirty="0" smtClean="0"/>
              <a:t>From Brasov/</a:t>
            </a:r>
            <a:r>
              <a:rPr lang="en-GB" sz="4000" dirty="0" err="1" smtClean="0"/>
              <a:t>Fagaras</a:t>
            </a:r>
            <a:r>
              <a:rPr lang="en-GB" sz="4000" dirty="0" smtClean="0"/>
              <a:t> to Catania</a:t>
            </a:r>
            <a:br>
              <a:rPr lang="en-GB" sz="4000" dirty="0" smtClean="0"/>
            </a:br>
            <a:endParaRPr lang="en-GB" sz="1050" i="1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Catania 23</a:t>
            </a:r>
            <a:r>
              <a:rPr lang="en-GB" baseline="30000" dirty="0" smtClean="0"/>
              <a:t>rd</a:t>
            </a:r>
            <a:r>
              <a:rPr lang="en-GB" dirty="0" smtClean="0"/>
              <a:t> –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2012</a:t>
            </a:r>
          </a:p>
          <a:p>
            <a:r>
              <a:rPr lang="en-GB" dirty="0" smtClean="0"/>
              <a:t>Andrea Zhang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44261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349440" cy="1210072"/>
          </a:xfrm>
        </p:spPr>
        <p:txBody>
          <a:bodyPr/>
          <a:lstStyle/>
          <a:p>
            <a:r>
              <a:rPr lang="en-GB" sz="3200" dirty="0"/>
              <a:t>To prepare the final report </a:t>
            </a:r>
            <a:r>
              <a:rPr lang="en-GB" sz="3200" dirty="0" smtClean="0"/>
              <a:t>of </a:t>
            </a:r>
            <a:br>
              <a:rPr lang="en-GB" sz="3200" dirty="0" smtClean="0"/>
            </a:br>
            <a:r>
              <a:rPr lang="en-GB" sz="3200" dirty="0" smtClean="0"/>
              <a:t>the 16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</a:t>
            </a:r>
            <a:r>
              <a:rPr lang="en-GB" sz="3200" dirty="0" err="1" smtClean="0"/>
              <a:t>EPMeeting</a:t>
            </a:r>
            <a:r>
              <a:rPr lang="en-GB" sz="3200" dirty="0"/>
              <a:t>, </a:t>
            </a:r>
            <a:r>
              <a:rPr lang="en-GB" sz="3200" dirty="0" err="1"/>
              <a:t>Braşov</a:t>
            </a:r>
            <a:r>
              <a:rPr lang="en-GB" sz="3200" dirty="0"/>
              <a:t> &amp; </a:t>
            </a:r>
            <a:r>
              <a:rPr lang="en-GB" sz="3200" dirty="0" err="1"/>
              <a:t>Fagaras</a:t>
            </a:r>
            <a:endParaRPr lang="en-GB" sz="32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941264" y="3810744"/>
            <a:ext cx="7471792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Organise the co-operation with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other</a:t>
            </a:r>
            <a:r>
              <a:rPr lang="en-GB" sz="3200" dirty="0"/>
              <a:t> </a:t>
            </a:r>
            <a:r>
              <a:rPr lang="en-GB" sz="3200" dirty="0" smtClean="0"/>
              <a:t>European </a:t>
            </a:r>
            <a:r>
              <a:rPr lang="en-GB" sz="3200" dirty="0"/>
              <a:t>schools and Universities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941264" y="5013176"/>
            <a:ext cx="7471792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Coordinate the publication </a:t>
            </a:r>
            <a:br>
              <a:rPr lang="en-GB" sz="3200" dirty="0" smtClean="0"/>
            </a:br>
            <a:r>
              <a:rPr lang="en-GB" sz="3200" dirty="0" smtClean="0"/>
              <a:t>of the issue 2/2012 (August)</a:t>
            </a:r>
            <a:endParaRPr lang="en-GB" sz="3200" dirty="0"/>
          </a:p>
        </p:txBody>
      </p:sp>
      <p:sp>
        <p:nvSpPr>
          <p:cNvPr id="6" name="Rettangolo 5"/>
          <p:cNvSpPr/>
          <p:nvPr/>
        </p:nvSpPr>
        <p:spPr>
          <a:xfrm rot="900000">
            <a:off x="5664717" y="2244907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900000">
            <a:off x="5664717" y="3613059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 rot="900000">
            <a:off x="5771150" y="4895175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47838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smtClean="0"/>
              <a:t>Thessaloniki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000" dirty="0" smtClean="0"/>
              <a:t>Editorial </a:t>
            </a:r>
            <a:r>
              <a:rPr lang="en-GB" sz="4000" dirty="0"/>
              <a:t>Board</a:t>
            </a:r>
          </a:p>
        </p:txBody>
      </p:sp>
    </p:spTree>
    <p:extLst>
      <p:ext uri="{BB962C8B-B14F-4D97-AF65-F5344CB8AC3E}">
        <p14:creationId xmlns="" xmlns:p14="http://schemas.microsoft.com/office/powerpoint/2010/main" val="2901827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581128"/>
            <a:ext cx="7349440" cy="1210072"/>
          </a:xfrm>
        </p:spPr>
        <p:txBody>
          <a:bodyPr/>
          <a:lstStyle/>
          <a:p>
            <a:r>
              <a:rPr lang="en-GB" sz="3200" dirty="0"/>
              <a:t>To create the 2013 EPM Calendar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971600" y="3573016"/>
            <a:ext cx="7349440" cy="1210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To organise extra video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meetings on specific </a:t>
            </a:r>
            <a:r>
              <a:rPr lang="en-GB" sz="3200" dirty="0"/>
              <a:t>editorial topics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71600" y="2151112"/>
            <a:ext cx="7349440" cy="1210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To publish issue 1/2013 (April)</a:t>
            </a:r>
          </a:p>
        </p:txBody>
      </p:sp>
      <p:sp>
        <p:nvSpPr>
          <p:cNvPr id="8" name="Rettangolo 7"/>
          <p:cNvSpPr/>
          <p:nvPr/>
        </p:nvSpPr>
        <p:spPr>
          <a:xfrm rot="900000">
            <a:off x="6781202" y="3587840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5400" b="1" dirty="0">
              <a:ln/>
              <a:solidFill>
                <a:srgbClr val="00FF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900000">
            <a:off x="5651369" y="4837195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 rot="900000">
            <a:off x="5664717" y="2244907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765328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err="1"/>
              <a:t>Boggio</a:t>
            </a:r>
            <a:r>
              <a:rPr lang="en-GB" sz="5000" b="1" dirty="0"/>
              <a:t> </a:t>
            </a:r>
            <a:r>
              <a:rPr lang="en-GB" sz="5000" b="1" dirty="0" err="1" smtClean="0"/>
              <a:t>Lera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4000" dirty="0" smtClean="0"/>
              <a:t>Editorial </a:t>
            </a:r>
            <a:r>
              <a:rPr lang="en-GB" sz="4000" dirty="0"/>
              <a:t>Board</a:t>
            </a:r>
          </a:p>
        </p:txBody>
      </p:sp>
    </p:spTree>
    <p:extLst>
      <p:ext uri="{BB962C8B-B14F-4D97-AF65-F5344CB8AC3E}">
        <p14:creationId xmlns="" xmlns:p14="http://schemas.microsoft.com/office/powerpoint/2010/main" val="282611892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135016"/>
            <a:ext cx="7349440" cy="1656184"/>
          </a:xfrm>
        </p:spPr>
        <p:txBody>
          <a:bodyPr/>
          <a:lstStyle/>
          <a:p>
            <a:r>
              <a:rPr lang="en-GB" sz="3200" dirty="0"/>
              <a:t>To organise the 17</a:t>
            </a:r>
            <a:r>
              <a:rPr lang="en-GB" sz="3200" baseline="30000" dirty="0"/>
              <a:t>th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00"/>
                </a:solidFill>
              </a:rPr>
              <a:t>E</a:t>
            </a:r>
            <a:r>
              <a:rPr lang="en-GB" sz="3200" dirty="0" err="1">
                <a:solidFill>
                  <a:srgbClr val="0000FF"/>
                </a:solidFill>
              </a:rPr>
              <a:t>P</a:t>
            </a:r>
            <a:r>
              <a:rPr lang="en-GB" sz="3200" i="1" dirty="0" err="1">
                <a:solidFill>
                  <a:srgbClr val="0000FF"/>
                </a:solidFill>
              </a:rPr>
              <a:t>Meeting</a:t>
            </a:r>
            <a:r>
              <a:rPr lang="en-GB" sz="3200" dirty="0"/>
              <a:t> </a:t>
            </a:r>
            <a:r>
              <a:rPr lang="en-GB" sz="3200" dirty="0" smtClean="0"/>
              <a:t>on September </a:t>
            </a:r>
            <a:r>
              <a:rPr lang="en-GB" sz="3200" dirty="0"/>
              <a:t>2012 in Catania </a:t>
            </a:r>
            <a:r>
              <a:rPr lang="en-GB" sz="3200" dirty="0" smtClean="0"/>
              <a:t>to celebrate the 10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year </a:t>
            </a:r>
            <a:r>
              <a:rPr lang="en-GB" sz="3200" dirty="0"/>
              <a:t>anniversary of </a:t>
            </a:r>
            <a:r>
              <a:rPr lang="en-GB" sz="3200" dirty="0" smtClean="0">
                <a:solidFill>
                  <a:srgbClr val="FF0000"/>
                </a:solidFill>
              </a:rPr>
              <a:t>E</a:t>
            </a:r>
            <a:r>
              <a:rPr lang="en-GB" sz="3200" dirty="0" smtClean="0">
                <a:solidFill>
                  <a:srgbClr val="0000FF"/>
                </a:solidFill>
              </a:rPr>
              <a:t>P</a:t>
            </a:r>
            <a:r>
              <a:rPr lang="en-GB" sz="3200" i="1" dirty="0" smtClean="0">
                <a:solidFill>
                  <a:srgbClr val="0000FF"/>
                </a:solidFill>
              </a:rPr>
              <a:t>M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71600" y="2290936"/>
            <a:ext cx="7349440" cy="1210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Publish EPM products on specific site</a:t>
            </a:r>
          </a:p>
        </p:txBody>
      </p:sp>
      <p:sp>
        <p:nvSpPr>
          <p:cNvPr id="5" name="Rettangolo 4"/>
          <p:cNvSpPr/>
          <p:nvPr/>
        </p:nvSpPr>
        <p:spPr>
          <a:xfrm rot="900000">
            <a:off x="6781201" y="3965442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4400" b="1" dirty="0">
              <a:ln/>
              <a:solidFill>
                <a:srgbClr val="00FF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900000">
            <a:off x="6781201" y="2310061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5400" b="1" dirty="0">
              <a:ln/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573423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5135" y="5013176"/>
            <a:ext cx="7349440" cy="778024"/>
          </a:xfrm>
        </p:spPr>
        <p:txBody>
          <a:bodyPr/>
          <a:lstStyle/>
          <a:p>
            <a:r>
              <a:rPr lang="en-GB" sz="3200" dirty="0"/>
              <a:t>Manage the </a:t>
            </a:r>
            <a:r>
              <a:rPr lang="en-GB" sz="3200" dirty="0" smtClean="0"/>
              <a:t>mailer &amp; the mail list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99487" y="2680324"/>
            <a:ext cx="734944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To prepare the General Index 2003/12</a:t>
            </a:r>
          </a:p>
        </p:txBody>
      </p:sp>
      <p:sp>
        <p:nvSpPr>
          <p:cNvPr id="7" name="Rettangolo 6"/>
          <p:cNvSpPr/>
          <p:nvPr/>
        </p:nvSpPr>
        <p:spPr>
          <a:xfrm rot="900000">
            <a:off x="7008753" y="4727623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4400" b="1" dirty="0">
              <a:ln/>
              <a:solidFill>
                <a:srgbClr val="00FF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900000">
            <a:off x="5651369" y="2014855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37069" y="3789040"/>
            <a:ext cx="7349440" cy="11235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To prepare the </a:t>
            </a:r>
            <a:r>
              <a:rPr lang="en-GB" sz="3200" dirty="0" smtClean="0"/>
              <a:t>Multimedia CD Collection 2002 - 2011</a:t>
            </a:r>
            <a:endParaRPr lang="en-GB" sz="3200" dirty="0"/>
          </a:p>
        </p:txBody>
      </p:sp>
      <p:sp>
        <p:nvSpPr>
          <p:cNvPr id="10" name="Rettangolo 9"/>
          <p:cNvSpPr/>
          <p:nvPr/>
        </p:nvSpPr>
        <p:spPr>
          <a:xfrm rot="900000">
            <a:off x="6433545" y="3455015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96938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5013176"/>
            <a:ext cx="7349440" cy="778024"/>
          </a:xfrm>
        </p:spPr>
        <p:txBody>
          <a:bodyPr/>
          <a:lstStyle/>
          <a:p>
            <a:r>
              <a:rPr lang="en-GB" sz="3200" dirty="0"/>
              <a:t>Manage the Online </a:t>
            </a:r>
            <a:r>
              <a:rPr lang="en-GB" sz="3200" dirty="0" err="1">
                <a:solidFill>
                  <a:srgbClr val="FF0000"/>
                </a:solidFill>
              </a:rPr>
              <a:t>E</a:t>
            </a:r>
            <a:r>
              <a:rPr lang="en-GB" sz="3200" dirty="0" err="1">
                <a:solidFill>
                  <a:srgbClr val="0000FF"/>
                </a:solidFill>
              </a:rPr>
              <a:t>P</a:t>
            </a:r>
            <a:r>
              <a:rPr lang="en-GB" sz="3200" i="1" dirty="0" err="1">
                <a:solidFill>
                  <a:srgbClr val="0000FF"/>
                </a:solidFill>
              </a:rPr>
              <a:t>Magazine</a:t>
            </a:r>
            <a:endParaRPr lang="en-GB" sz="3200" i="1" dirty="0">
              <a:solidFill>
                <a:srgbClr val="0000FF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 rot="1272197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99486" y="3068960"/>
            <a:ext cx="6884882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Centralisation of sent </a:t>
            </a:r>
            <a:r>
              <a:rPr lang="en-GB" sz="3200" dirty="0" smtClean="0"/>
              <a:t>contributions</a:t>
            </a:r>
            <a:endParaRPr lang="en-GB" sz="3200" dirty="0" smtClean="0"/>
          </a:p>
          <a:p>
            <a:r>
              <a:rPr lang="en-GB" sz="3200" dirty="0" smtClean="0"/>
              <a:t>and </a:t>
            </a:r>
            <a:r>
              <a:rPr lang="en-GB" sz="3200" dirty="0"/>
              <a:t>first </a:t>
            </a:r>
            <a:r>
              <a:rPr lang="en-GB" sz="3200" dirty="0" smtClean="0"/>
              <a:t>check (issuing - </a:t>
            </a:r>
            <a:r>
              <a:rPr lang="en-GB" sz="3200" dirty="0" smtClean="0">
                <a:solidFill>
                  <a:srgbClr val="FF0000"/>
                </a:solidFill>
              </a:rPr>
              <a:t>E</a:t>
            </a:r>
            <a:r>
              <a:rPr lang="en-GB" sz="3200" dirty="0" smtClean="0">
                <a:solidFill>
                  <a:srgbClr val="0000FF"/>
                </a:solidFill>
              </a:rPr>
              <a:t>P</a:t>
            </a:r>
            <a:r>
              <a:rPr lang="en-GB" sz="3200" i="1" dirty="0" smtClean="0">
                <a:solidFill>
                  <a:srgbClr val="0000FF"/>
                </a:solidFill>
              </a:rPr>
              <a:t>M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5" name="Rettangolo 4"/>
          <p:cNvSpPr/>
          <p:nvPr/>
        </p:nvSpPr>
        <p:spPr>
          <a:xfrm rot="900000">
            <a:off x="6637185" y="4822982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4400" b="1" dirty="0">
              <a:ln/>
              <a:solidFill>
                <a:srgbClr val="00FF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900000">
            <a:off x="6637184" y="2684239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5400" b="1" dirty="0">
              <a:ln/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79739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err="1" smtClean="0"/>
              <a:t>Kastamonu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4000" dirty="0" err="1" smtClean="0"/>
              <a:t>Cooperators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155425259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581128"/>
            <a:ext cx="7349440" cy="1210072"/>
          </a:xfrm>
        </p:spPr>
        <p:txBody>
          <a:bodyPr/>
          <a:lstStyle/>
          <a:p>
            <a:r>
              <a:rPr lang="en-GB" sz="3200" dirty="0"/>
              <a:t>To coordinate the Comenius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activities 2013-2015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 rot="900000">
            <a:off x="5664717" y="4145712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260550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err="1"/>
              <a:t>Mihai</a:t>
            </a:r>
            <a:r>
              <a:rPr lang="en-GB" sz="5000" b="1" dirty="0"/>
              <a:t> </a:t>
            </a:r>
            <a:r>
              <a:rPr lang="en-GB" sz="5000" b="1" dirty="0" err="1" smtClean="0"/>
              <a:t>Bravu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298264766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44944" cy="914400"/>
          </a:xfrm>
        </p:spPr>
        <p:txBody>
          <a:bodyPr/>
          <a:lstStyle/>
          <a:p>
            <a:r>
              <a:rPr lang="en-GB" sz="3800" dirty="0" smtClean="0"/>
              <a:t>Overview of the activities assigned</a:t>
            </a:r>
            <a:endParaRPr lang="en-GB" sz="3800" dirty="0"/>
          </a:p>
        </p:txBody>
      </p:sp>
      <p:sp>
        <p:nvSpPr>
          <p:cNvPr id="3" name="Rettangolo 2"/>
          <p:cNvSpPr/>
          <p:nvPr/>
        </p:nvSpPr>
        <p:spPr>
          <a:xfrm rot="20506570">
            <a:off x="1627073" y="2337021"/>
            <a:ext cx="191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00FF00"/>
                </a:solidFill>
              </a:rPr>
              <a:t>Done</a:t>
            </a:r>
            <a:endParaRPr lang="en-GB" sz="5400" b="1" dirty="0">
              <a:ln/>
              <a:solidFill>
                <a:srgbClr val="00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 rot="20506570">
            <a:off x="2833916" y="3414674"/>
            <a:ext cx="3280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FF0000"/>
                </a:solidFill>
              </a:rPr>
              <a:t>Not Done</a:t>
            </a:r>
            <a:endParaRPr lang="en-GB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20506570">
            <a:off x="4304429" y="4627858"/>
            <a:ext cx="3743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5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559231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581128"/>
            <a:ext cx="7349440" cy="1210072"/>
          </a:xfrm>
        </p:spPr>
        <p:txBody>
          <a:bodyPr/>
          <a:lstStyle/>
          <a:p>
            <a:r>
              <a:rPr lang="en-GB" sz="3200" dirty="0"/>
              <a:t>To coordinate the funding project</a:t>
            </a:r>
            <a:br>
              <a:rPr lang="en-GB" sz="3200" dirty="0"/>
            </a:br>
            <a:r>
              <a:rPr lang="en-GB" sz="3200" dirty="0"/>
              <a:t>activities</a:t>
            </a: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971600" y="3029031"/>
            <a:ext cx="7471792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Organise the co-operation with other</a:t>
            </a:r>
          </a:p>
          <a:p>
            <a:r>
              <a:rPr lang="en-GB" sz="3200" dirty="0"/>
              <a:t>European magazines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65217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/>
              <a:t>Ivan </a:t>
            </a:r>
            <a:r>
              <a:rPr lang="en-GB" sz="5000" b="1" dirty="0" err="1" smtClean="0"/>
              <a:t>Denkoglu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4000" dirty="0" err="1" smtClean="0"/>
              <a:t>Cooperators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79730294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581128"/>
            <a:ext cx="7349440" cy="1210072"/>
          </a:xfrm>
        </p:spPr>
        <p:txBody>
          <a:bodyPr/>
          <a:lstStyle/>
          <a:p>
            <a:r>
              <a:rPr lang="en-GB" sz="3200" dirty="0"/>
              <a:t>Managing e-twinning activities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71600" y="2924944"/>
            <a:ext cx="7349440" cy="1210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/>
              <a:t>To manage the yearly Survey 2012</a:t>
            </a:r>
          </a:p>
        </p:txBody>
      </p:sp>
      <p:sp>
        <p:nvSpPr>
          <p:cNvPr id="7" name="Rettangolo 6"/>
          <p:cNvSpPr/>
          <p:nvPr/>
        </p:nvSpPr>
        <p:spPr>
          <a:xfrm rot="900000">
            <a:off x="5651369" y="2892979"/>
            <a:ext cx="30844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Progress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 rot="900000">
            <a:off x="6487626" y="4804974"/>
            <a:ext cx="1595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FF00"/>
                </a:solidFill>
              </a:rPr>
              <a:t>Done</a:t>
            </a:r>
            <a:endParaRPr lang="en-GB" sz="4400" b="1" dirty="0">
              <a:ln/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9373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196144" y="404664"/>
            <a:ext cx="7543800" cy="1095375"/>
          </a:xfrm>
        </p:spPr>
        <p:txBody>
          <a:bodyPr/>
          <a:lstStyle/>
          <a:p>
            <a:r>
              <a:rPr lang="it-IT" dirty="0" err="1" smtClean="0"/>
              <a:t>Everyone’s</a:t>
            </a:r>
            <a:r>
              <a:rPr lang="it-IT" dirty="0" smtClean="0"/>
              <a:t> duty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27584" y="1788751"/>
            <a:ext cx="7416824" cy="3944505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en-GB" sz="2400" dirty="0"/>
              <a:t>To propose a new complete layout for CD Collection 2013 and Issue 2013</a:t>
            </a:r>
          </a:p>
          <a:p>
            <a:pPr marL="18288" indent="0" algn="just">
              <a:buNone/>
            </a:pPr>
            <a:r>
              <a:rPr lang="en-GB" sz="2400" dirty="0"/>
              <a:t>To find new potential partners</a:t>
            </a:r>
          </a:p>
          <a:p>
            <a:pPr marL="18288" indent="0" algn="just">
              <a:buNone/>
            </a:pPr>
            <a:r>
              <a:rPr lang="en-GB" sz="2400" dirty="0"/>
              <a:t>To print copies of each issue and CDs</a:t>
            </a:r>
          </a:p>
          <a:p>
            <a:pPr marL="18288" indent="0" algn="just">
              <a:buNone/>
            </a:pPr>
            <a:r>
              <a:rPr lang="en-GB" sz="2400" dirty="0"/>
              <a:t>To spread the Magazine everywhere in Europe as in High Schools as </a:t>
            </a:r>
            <a:r>
              <a:rPr lang="en-GB" sz="2400" dirty="0" smtClean="0"/>
              <a:t>in Universities</a:t>
            </a:r>
            <a:endParaRPr lang="en-GB" sz="2400" dirty="0"/>
          </a:p>
          <a:p>
            <a:pPr marL="18288" indent="0" algn="just">
              <a:buNone/>
            </a:pPr>
            <a:r>
              <a:rPr lang="en-GB" sz="2400" dirty="0"/>
              <a:t>To involve more students, Schools, Universities, Teachers, Association</a:t>
            </a:r>
          </a:p>
        </p:txBody>
      </p:sp>
      <p:sp>
        <p:nvSpPr>
          <p:cNvPr id="4" name="Doppia parentesi graffa 3"/>
          <p:cNvSpPr/>
          <p:nvPr/>
        </p:nvSpPr>
        <p:spPr>
          <a:xfrm>
            <a:off x="755576" y="2204864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ppia parentesi graffa 4"/>
          <p:cNvSpPr/>
          <p:nvPr/>
        </p:nvSpPr>
        <p:spPr>
          <a:xfrm>
            <a:off x="755576" y="3876983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ppia parentesi graffa 5"/>
          <p:cNvSpPr/>
          <p:nvPr/>
        </p:nvSpPr>
        <p:spPr>
          <a:xfrm>
            <a:off x="755576" y="4669071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ppia parentesi graffa 6"/>
          <p:cNvSpPr/>
          <p:nvPr/>
        </p:nvSpPr>
        <p:spPr>
          <a:xfrm>
            <a:off x="755576" y="2996952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ppia parentesi graffa 8"/>
          <p:cNvSpPr/>
          <p:nvPr/>
        </p:nvSpPr>
        <p:spPr>
          <a:xfrm>
            <a:off x="755576" y="3466550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120826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196144" y="404664"/>
            <a:ext cx="7543800" cy="1095375"/>
          </a:xfrm>
        </p:spPr>
        <p:txBody>
          <a:bodyPr/>
          <a:lstStyle/>
          <a:p>
            <a:r>
              <a:rPr lang="it-IT" dirty="0" err="1" smtClean="0"/>
              <a:t>Everyone’s</a:t>
            </a:r>
            <a:r>
              <a:rPr lang="it-IT" dirty="0" smtClean="0"/>
              <a:t> duty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27584" y="1788751"/>
            <a:ext cx="7416824" cy="3944505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GB" sz="2400" dirty="0"/>
              <a:t>To promote the use of the Magazine during the lessons</a:t>
            </a:r>
          </a:p>
          <a:p>
            <a:pPr marL="18288" indent="0">
              <a:buNone/>
            </a:pPr>
            <a:r>
              <a:rPr lang="en-GB" sz="2400" dirty="0"/>
              <a:t>Cooperate with Rick </a:t>
            </a:r>
            <a:r>
              <a:rPr lang="en-GB" sz="2400" dirty="0" err="1" smtClean="0"/>
              <a:t>Hilkens</a:t>
            </a:r>
            <a:r>
              <a:rPr lang="en-GB" sz="2400" dirty="0" smtClean="0"/>
              <a:t> </a:t>
            </a:r>
            <a:r>
              <a:rPr lang="en-GB" sz="2400" dirty="0"/>
              <a:t>on the official </a:t>
            </a:r>
            <a:r>
              <a:rPr lang="en-GB" sz="2400" dirty="0" smtClean="0"/>
              <a:t>site</a:t>
            </a:r>
          </a:p>
          <a:p>
            <a:pPr marL="18288" indent="0">
              <a:buNone/>
            </a:pPr>
            <a:r>
              <a:rPr lang="en-GB" sz="2400" dirty="0" smtClean="0"/>
              <a:t>Send new articles for the future issues to issuingepm@epmagazine.org</a:t>
            </a:r>
            <a:endParaRPr lang="en-GB" sz="2400" dirty="0"/>
          </a:p>
          <a:p>
            <a:pPr marL="18288" indent="0">
              <a:buNone/>
            </a:pPr>
            <a:r>
              <a:rPr lang="en-GB" sz="2400" dirty="0"/>
              <a:t>Promote the use of video conferences during the year</a:t>
            </a:r>
          </a:p>
          <a:p>
            <a:pPr marL="18288" indent="0">
              <a:buNone/>
            </a:pPr>
            <a:r>
              <a:rPr lang="en-GB" sz="2400" dirty="0"/>
              <a:t>Work with the </a:t>
            </a:r>
            <a:r>
              <a:rPr lang="en-GB" sz="2400" dirty="0" smtClean="0"/>
              <a:t>Italian </a:t>
            </a:r>
            <a:r>
              <a:rPr lang="en-GB" sz="2400" dirty="0"/>
              <a:t>EB on increasing the newsletter database by sharing their </a:t>
            </a:r>
            <a:r>
              <a:rPr lang="en-GB" sz="2400" dirty="0" smtClean="0"/>
              <a:t>own mail lists</a:t>
            </a:r>
            <a:endParaRPr lang="en-GB" sz="2400" dirty="0"/>
          </a:p>
        </p:txBody>
      </p:sp>
      <p:sp>
        <p:nvSpPr>
          <p:cNvPr id="5" name="Doppia parentesi graffa 4"/>
          <p:cNvSpPr/>
          <p:nvPr/>
        </p:nvSpPr>
        <p:spPr>
          <a:xfrm>
            <a:off x="755576" y="3428999"/>
            <a:ext cx="7560840" cy="648073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	</a:t>
            </a:r>
            <a:endParaRPr lang="en-GB" dirty="0"/>
          </a:p>
        </p:txBody>
      </p:sp>
      <p:sp>
        <p:nvSpPr>
          <p:cNvPr id="6" name="Doppia parentesi graffa 5"/>
          <p:cNvSpPr/>
          <p:nvPr/>
        </p:nvSpPr>
        <p:spPr>
          <a:xfrm>
            <a:off x="755576" y="4679865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ppia parentesi graffa 8"/>
          <p:cNvSpPr/>
          <p:nvPr/>
        </p:nvSpPr>
        <p:spPr>
          <a:xfrm>
            <a:off x="755576" y="2996952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ppia parentesi graffa 9"/>
          <p:cNvSpPr/>
          <p:nvPr/>
        </p:nvSpPr>
        <p:spPr>
          <a:xfrm>
            <a:off x="755576" y="4221088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ppia parentesi graffa 10"/>
          <p:cNvSpPr/>
          <p:nvPr/>
        </p:nvSpPr>
        <p:spPr>
          <a:xfrm>
            <a:off x="755576" y="2165598"/>
            <a:ext cx="7560840" cy="6840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	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46622483"/>
      </p:ext>
    </p:extLst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it-IT" sz="5000" dirty="0" smtClean="0"/>
              <a:t>English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 err="1">
                <a:solidFill>
                  <a:srgbClr val="00FF00"/>
                </a:solidFill>
              </a:rPr>
              <a:t>Senol</a:t>
            </a:r>
            <a:r>
              <a:rPr lang="it-IT" sz="3200" b="1" dirty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Karabaltaoglu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karabaltaoglu@yahoo.com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Viviana </a:t>
            </a:r>
            <a:r>
              <a:rPr lang="it-IT" sz="3200" dirty="0" err="1">
                <a:solidFill>
                  <a:srgbClr val="00FF00"/>
                </a:solidFill>
              </a:rPr>
              <a:t>Dalmas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vividalmas@hotmail.com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Cristina </a:t>
            </a:r>
            <a:r>
              <a:rPr lang="it-IT" sz="3200" dirty="0" err="1">
                <a:solidFill>
                  <a:srgbClr val="00FF00"/>
                </a:solidFill>
              </a:rPr>
              <a:t>Paidos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constantin.paidos@gmail.com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Elena </a:t>
            </a:r>
            <a:r>
              <a:rPr lang="it-IT" sz="3200" dirty="0" err="1">
                <a:solidFill>
                  <a:srgbClr val="00FF00"/>
                </a:solidFill>
              </a:rPr>
              <a:t>Scaesteanu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elenascaesteanu@yahoo.com</a:t>
            </a:r>
            <a:endParaRPr lang="en-GB" sz="2000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07724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it-IT" sz="5000" dirty="0" err="1" smtClean="0"/>
              <a:t>Maths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Monica </a:t>
            </a:r>
            <a:r>
              <a:rPr lang="it-IT" sz="3200" b="1" dirty="0" err="1">
                <a:solidFill>
                  <a:srgbClr val="00FF00"/>
                </a:solidFill>
              </a:rPr>
              <a:t>Popescu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monica.scoala200@gmail.com</a:t>
            </a:r>
          </a:p>
          <a:p>
            <a:pPr algn="r"/>
            <a:r>
              <a:rPr lang="it-IT" sz="2000" b="1" dirty="0"/>
              <a:t>monica.scoala200@yahoo.com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Dimitrios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Nikolaidis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mail@nikolaidis.info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Tzvetan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>
                <a:solidFill>
                  <a:srgbClr val="00FF00"/>
                </a:solidFill>
              </a:rPr>
              <a:t>Kostov</a:t>
            </a:r>
          </a:p>
          <a:p>
            <a:pPr algn="r"/>
            <a:r>
              <a:rPr lang="it-IT" sz="2000" b="1" dirty="0"/>
              <a:t>tkostov@yahoo.com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Ioannis </a:t>
            </a:r>
            <a:r>
              <a:rPr lang="it-IT" sz="3200" b="1" dirty="0" err="1">
                <a:solidFill>
                  <a:srgbClr val="00FF00"/>
                </a:solidFill>
              </a:rPr>
              <a:t>Thomaidis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gthom54@gmail.com</a:t>
            </a:r>
            <a:endParaRPr lang="en-GB" sz="2000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472468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Physics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Carmen </a:t>
            </a:r>
            <a:r>
              <a:rPr lang="it-IT" sz="3200" b="1" dirty="0" err="1">
                <a:solidFill>
                  <a:srgbClr val="00FF00"/>
                </a:solidFill>
              </a:rPr>
              <a:t>Lungoci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delia310@yahoo.com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Elena </a:t>
            </a:r>
            <a:r>
              <a:rPr lang="it-IT" sz="3200" b="1" dirty="0" err="1">
                <a:solidFill>
                  <a:srgbClr val="00FF00"/>
                </a:solidFill>
              </a:rPr>
              <a:t>Helerea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helerea@unitbv.ro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Theodoros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Votsis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dthvotsis@gmail.com</a:t>
            </a:r>
            <a:endParaRPr lang="it-IT" sz="3200" b="1" dirty="0"/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Monica </a:t>
            </a:r>
            <a:r>
              <a:rPr lang="it-IT" sz="3200" b="1" dirty="0" err="1">
                <a:solidFill>
                  <a:srgbClr val="00FF00"/>
                </a:solidFill>
              </a:rPr>
              <a:t>Popescu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monica.scoala200@gmail.com</a:t>
            </a:r>
          </a:p>
          <a:p>
            <a:pPr algn="r"/>
            <a:r>
              <a:rPr lang="it-IT" sz="2000" b="1" dirty="0" smtClean="0"/>
              <a:t>monica.scoala200@yahoo.com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6811515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Computer</a:t>
            </a:r>
            <a:br>
              <a:rPr lang="en-GB" sz="5400" dirty="0" smtClean="0"/>
            </a:br>
            <a:r>
              <a:rPr lang="en-GB" sz="5400" dirty="0" smtClean="0"/>
              <a:t>Science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Livia Sangeorzan</a:t>
            </a:r>
          </a:p>
          <a:p>
            <a:pPr algn="r"/>
            <a:r>
              <a:rPr lang="sv-SE" sz="2000" b="1" dirty="0"/>
              <a:t>sangeorzan@unitbv.ro</a:t>
            </a:r>
          </a:p>
          <a:p>
            <a:pPr algn="r"/>
            <a:endParaRPr lang="sv-SE" sz="1200" b="1" dirty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Tzvetan </a:t>
            </a:r>
            <a:r>
              <a:rPr lang="sv-SE" sz="3200" b="1" dirty="0">
                <a:solidFill>
                  <a:srgbClr val="00FF00"/>
                </a:solidFill>
              </a:rPr>
              <a:t>Kostov</a:t>
            </a:r>
          </a:p>
          <a:p>
            <a:pPr algn="r"/>
            <a:r>
              <a:rPr lang="sv-SE" sz="2000" b="1" dirty="0"/>
              <a:t>tkostov@yahoo.com</a:t>
            </a:r>
          </a:p>
          <a:p>
            <a:pPr algn="r"/>
            <a:endParaRPr lang="sv-SE" sz="1200" b="1" dirty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Dimitris </a:t>
            </a:r>
            <a:r>
              <a:rPr lang="sv-SE" sz="3200" b="1" dirty="0">
                <a:solidFill>
                  <a:srgbClr val="00FF00"/>
                </a:solidFill>
              </a:rPr>
              <a:t>Nikolaidis</a:t>
            </a:r>
          </a:p>
          <a:p>
            <a:pPr algn="r"/>
            <a:r>
              <a:rPr lang="sv-SE" sz="2000" b="1" dirty="0"/>
              <a:t>mail@nikolaidis.info</a:t>
            </a:r>
          </a:p>
          <a:p>
            <a:pPr algn="r"/>
            <a:endParaRPr lang="sv-SE" sz="1200" b="1" dirty="0" smtClean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Gabriela </a:t>
            </a:r>
            <a:r>
              <a:rPr lang="sv-SE" sz="3200" b="1" dirty="0">
                <a:solidFill>
                  <a:srgbClr val="00FF00"/>
                </a:solidFill>
              </a:rPr>
              <a:t>Cojocaru</a:t>
            </a:r>
          </a:p>
          <a:p>
            <a:pPr algn="r"/>
            <a:r>
              <a:rPr lang="sv-SE" sz="2000" b="1" dirty="0"/>
              <a:t>alina_coj_3110@yahoo.com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023062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History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i-FI" sz="3200" b="1" dirty="0">
                <a:solidFill>
                  <a:srgbClr val="00FF00"/>
                </a:solidFill>
              </a:rPr>
              <a:t>Vasile Manea</a:t>
            </a:r>
          </a:p>
          <a:p>
            <a:pPr algn="r"/>
            <a:r>
              <a:rPr lang="fi-FI" sz="2000" b="1" dirty="0"/>
              <a:t>helerea@unitbv.ro</a:t>
            </a:r>
          </a:p>
          <a:p>
            <a:pPr algn="r"/>
            <a:endParaRPr lang="fi-FI" sz="1200" b="1" dirty="0" smtClean="0">
              <a:solidFill>
                <a:srgbClr val="00FF00"/>
              </a:solidFill>
            </a:endParaRPr>
          </a:p>
          <a:p>
            <a:pPr algn="r"/>
            <a:r>
              <a:rPr lang="fi-FI" sz="3200" b="1" dirty="0" smtClean="0">
                <a:solidFill>
                  <a:srgbClr val="00FF00"/>
                </a:solidFill>
              </a:rPr>
              <a:t>Kosmas </a:t>
            </a:r>
            <a:r>
              <a:rPr lang="fi-FI" sz="3200" b="1" dirty="0">
                <a:solidFill>
                  <a:srgbClr val="00FF00"/>
                </a:solidFill>
              </a:rPr>
              <a:t>Touloumis</a:t>
            </a:r>
          </a:p>
          <a:p>
            <a:pPr algn="r"/>
            <a:r>
              <a:rPr lang="fi-FI" sz="2000" b="1" dirty="0"/>
              <a:t>ktoul@otenet.gr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974894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smtClean="0"/>
              <a:t>Bucharest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000" dirty="0" smtClean="0"/>
              <a:t>Editorial Team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11560" y="840354"/>
            <a:ext cx="8064896" cy="2218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GB" sz="4000" dirty="0" err="1"/>
              <a:t>Mihai</a:t>
            </a:r>
            <a:r>
              <a:rPr lang="en-GB" sz="4000" dirty="0"/>
              <a:t> </a:t>
            </a:r>
            <a:r>
              <a:rPr lang="en-GB" sz="4000" dirty="0" err="1" smtClean="0"/>
              <a:t>Bravu</a:t>
            </a:r>
            <a:r>
              <a:rPr lang="en-GB" sz="4000" dirty="0" smtClean="0"/>
              <a:t> School</a:t>
            </a:r>
          </a:p>
          <a:p>
            <a:pPr algn="r"/>
            <a:r>
              <a:rPr lang="fr-FR" sz="4000" dirty="0" err="1" smtClean="0"/>
              <a:t>Liceul</a:t>
            </a:r>
            <a:r>
              <a:rPr lang="fr-FR" sz="4000" dirty="0" smtClean="0"/>
              <a:t> C.A. </a:t>
            </a:r>
            <a:r>
              <a:rPr lang="fr-FR" sz="4000" dirty="0" err="1" smtClean="0"/>
              <a:t>Rosetti</a:t>
            </a:r>
            <a:endParaRPr lang="en-GB" sz="4000" dirty="0" smtClean="0"/>
          </a:p>
          <a:p>
            <a:pPr algn="r"/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72873752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Technology</a:t>
            </a:r>
            <a:br>
              <a:rPr lang="en-GB" sz="5400" dirty="0" smtClean="0"/>
            </a:br>
            <a:r>
              <a:rPr lang="en-GB" sz="5400" dirty="0" smtClean="0"/>
              <a:t>&amp; </a:t>
            </a:r>
            <a:r>
              <a:rPr lang="en-GB" sz="5400" dirty="0"/>
              <a:t>Nanotech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Cristy Lacatus</a:t>
            </a:r>
          </a:p>
          <a:p>
            <a:pPr algn="r"/>
            <a:r>
              <a:rPr lang="sv-SE" sz="2000" b="1" dirty="0"/>
              <a:t>cristy_lacatus@hotmail.com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241393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Biology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Marilena Zarfdjan</a:t>
            </a:r>
          </a:p>
          <a:p>
            <a:pPr algn="r"/>
            <a:r>
              <a:rPr lang="sv-SE" sz="2000" b="1" dirty="0"/>
              <a:t>mazarf12@gmail.com</a:t>
            </a:r>
          </a:p>
          <a:p>
            <a:pPr algn="r"/>
            <a:endParaRPr lang="sv-SE" sz="1200" b="1" dirty="0" smtClean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Angelo </a:t>
            </a:r>
            <a:r>
              <a:rPr lang="sv-SE" sz="3200" b="1" dirty="0">
                <a:solidFill>
                  <a:srgbClr val="00FF00"/>
                </a:solidFill>
              </a:rPr>
              <a:t>Rapisarda</a:t>
            </a:r>
          </a:p>
          <a:p>
            <a:pPr algn="r"/>
            <a:r>
              <a:rPr lang="sv-SE" sz="2000" b="1" dirty="0"/>
              <a:t>ganges@alice.it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92853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Chemistry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Mariana </a:t>
            </a:r>
            <a:r>
              <a:rPr lang="it-IT" sz="3200" b="1" dirty="0" err="1">
                <a:solidFill>
                  <a:srgbClr val="00FF00"/>
                </a:solidFill>
              </a:rPr>
              <a:t>Serban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srbnmariana@yahoo.com</a:t>
            </a:r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Tamara </a:t>
            </a:r>
            <a:r>
              <a:rPr lang="it-IT" sz="3200" b="1" dirty="0" err="1">
                <a:solidFill>
                  <a:srgbClr val="00FF00"/>
                </a:solidFill>
              </a:rPr>
              <a:t>Slatineanu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tamicorman@yahoo.co.uk</a:t>
            </a:r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Nikos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Georgolios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ngeorgol@otenet.gr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Okan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Demir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38.demir@gmail.com</a:t>
            </a:r>
          </a:p>
          <a:p>
            <a:pPr algn="r"/>
            <a:r>
              <a:rPr lang="it-IT" sz="2000" b="1" dirty="0"/>
              <a:t>demirokan38@hotmail.com</a:t>
            </a:r>
          </a:p>
          <a:p>
            <a:pPr algn="r"/>
            <a:r>
              <a:rPr lang="it-IT" sz="2000" b="1" dirty="0"/>
              <a:t>demirokan38@yahoo.com</a:t>
            </a:r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2779482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Natural</a:t>
            </a:r>
            <a:br>
              <a:rPr lang="en-GB" sz="5400" dirty="0" smtClean="0"/>
            </a:br>
            <a:r>
              <a:rPr lang="en-GB" sz="5400" dirty="0" smtClean="0"/>
              <a:t>Sciences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nn-NO" sz="3200" b="1" dirty="0">
                <a:solidFill>
                  <a:srgbClr val="00FF00"/>
                </a:solidFill>
              </a:rPr>
              <a:t>Adnan Dinc</a:t>
            </a:r>
          </a:p>
          <a:p>
            <a:pPr algn="r"/>
            <a:r>
              <a:rPr lang="nn-NO" sz="2000" b="1" dirty="0"/>
              <a:t>adnandinc@hotmail.com</a:t>
            </a:r>
          </a:p>
          <a:p>
            <a:pPr algn="r"/>
            <a:r>
              <a:rPr lang="nn-NO" sz="2000" b="1" dirty="0"/>
              <a:t>dincadnan@gmail.com</a:t>
            </a:r>
          </a:p>
          <a:p>
            <a:pPr algn="r"/>
            <a:endParaRPr lang="nn-NO" sz="1200" b="1" dirty="0">
              <a:solidFill>
                <a:srgbClr val="00FF00"/>
              </a:solidFill>
            </a:endParaRPr>
          </a:p>
          <a:p>
            <a:pPr algn="r"/>
            <a:r>
              <a:rPr lang="nn-NO" sz="3200" b="1" dirty="0" smtClean="0">
                <a:solidFill>
                  <a:srgbClr val="00FF00"/>
                </a:solidFill>
              </a:rPr>
              <a:t>Nikos </a:t>
            </a:r>
            <a:r>
              <a:rPr lang="nn-NO" sz="3200" b="1" dirty="0">
                <a:solidFill>
                  <a:srgbClr val="00FF00"/>
                </a:solidFill>
              </a:rPr>
              <a:t>Georgolios</a:t>
            </a:r>
          </a:p>
          <a:p>
            <a:pPr algn="r"/>
            <a:r>
              <a:rPr lang="nn-NO" sz="2000" b="1" dirty="0"/>
              <a:t>ngeorgol@otenet.gr</a:t>
            </a:r>
          </a:p>
          <a:p>
            <a:pPr algn="r"/>
            <a:endParaRPr lang="nn-NO" sz="1200" b="1" dirty="0">
              <a:solidFill>
                <a:srgbClr val="00FF00"/>
              </a:solidFill>
            </a:endParaRPr>
          </a:p>
          <a:p>
            <a:pPr algn="r"/>
            <a:r>
              <a:rPr lang="nn-NO" sz="3200" b="1" dirty="0" smtClean="0">
                <a:solidFill>
                  <a:srgbClr val="00FF00"/>
                </a:solidFill>
              </a:rPr>
              <a:t>Marilena </a:t>
            </a:r>
            <a:r>
              <a:rPr lang="nn-NO" sz="3200" b="1" dirty="0">
                <a:solidFill>
                  <a:srgbClr val="00FF00"/>
                </a:solidFill>
              </a:rPr>
              <a:t>Zarftjian</a:t>
            </a:r>
          </a:p>
          <a:p>
            <a:pPr algn="r"/>
            <a:r>
              <a:rPr lang="nn-NO" sz="2000" b="1" dirty="0" smtClean="0"/>
              <a:t>mazarf12@gmail.com</a:t>
            </a:r>
            <a:endParaRPr lang="nn-NO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8134705"/>
      </p:ext>
    </p:extLst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35696" y="1218603"/>
            <a:ext cx="5112568" cy="2152650"/>
          </a:xfrm>
        </p:spPr>
        <p:txBody>
          <a:bodyPr/>
          <a:lstStyle/>
          <a:p>
            <a:pPr algn="ctr"/>
            <a:r>
              <a:rPr lang="it-IT" sz="11500" dirty="0" smtClean="0">
                <a:latin typeface="Edwardian Script ITC" pitchFamily="66" charset="0"/>
              </a:rPr>
              <a:t>End</a:t>
            </a:r>
            <a:endParaRPr lang="en-GB" dirty="0">
              <a:latin typeface="Edwardian Script ITC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Let’s keep working hard!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393065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135016"/>
            <a:ext cx="7349440" cy="1656184"/>
          </a:xfrm>
        </p:spPr>
        <p:txBody>
          <a:bodyPr/>
          <a:lstStyle/>
          <a:p>
            <a:r>
              <a:rPr lang="en-GB" sz="3200" dirty="0"/>
              <a:t>To publish issue 1/2012 (April)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 rot="900000">
            <a:off x="5595682" y="4678388"/>
            <a:ext cx="29578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u="sng" dirty="0" smtClean="0">
                <a:ln/>
                <a:solidFill>
                  <a:srgbClr val="FF0000"/>
                </a:solidFill>
              </a:rPr>
              <a:t>Not </a:t>
            </a:r>
            <a:r>
              <a:rPr lang="en-GB" sz="4400" b="1" u="sng" dirty="0" smtClean="0">
                <a:ln/>
                <a:solidFill>
                  <a:srgbClr val="FF0000"/>
                </a:solidFill>
              </a:rPr>
              <a:t>Done?</a:t>
            </a:r>
            <a:endParaRPr lang="en-GB" sz="4400" b="1" u="sng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809950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dirty="0" err="1" smtClean="0"/>
              <a:t>Braşov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000" dirty="0" smtClean="0"/>
              <a:t>Editorial Team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11560" y="840354"/>
            <a:ext cx="8064896" cy="3596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GB" sz="3200" dirty="0" err="1" smtClean="0"/>
              <a:t>Universitatea</a:t>
            </a:r>
            <a:r>
              <a:rPr lang="en-GB" sz="3200" dirty="0" smtClean="0"/>
              <a:t> </a:t>
            </a:r>
            <a:r>
              <a:rPr lang="en-GB" sz="3200" dirty="0" err="1" smtClean="0"/>
              <a:t>Transilvania</a:t>
            </a:r>
            <a:r>
              <a:rPr lang="en-GB" sz="3200" dirty="0" smtClean="0"/>
              <a:t> din </a:t>
            </a:r>
            <a:r>
              <a:rPr lang="en-GB" sz="3200" dirty="0" smtClean="0"/>
              <a:t>Brasov</a:t>
            </a:r>
          </a:p>
          <a:p>
            <a:pPr algn="r"/>
            <a:r>
              <a:rPr lang="en-GB" sz="3200" dirty="0" smtClean="0"/>
              <a:t> </a:t>
            </a:r>
          </a:p>
          <a:p>
            <a:pPr algn="r"/>
            <a:r>
              <a:rPr lang="en-GB" sz="3200" dirty="0" err="1" smtClean="0"/>
              <a:t>Liceul</a:t>
            </a:r>
            <a:r>
              <a:rPr lang="en-GB" sz="3200" dirty="0" smtClean="0"/>
              <a:t> </a:t>
            </a:r>
            <a:r>
              <a:rPr lang="en-GB" sz="3200" dirty="0" smtClean="0"/>
              <a:t>Economic Andrei </a:t>
            </a:r>
            <a:r>
              <a:rPr lang="en-GB" sz="3200" dirty="0" err="1" smtClean="0"/>
              <a:t>Barseanu</a:t>
            </a:r>
            <a:endParaRPr lang="en-GB" sz="3200" dirty="0" smtClean="0"/>
          </a:p>
          <a:p>
            <a:pPr algn="r"/>
            <a:r>
              <a:rPr lang="en-GB" sz="3200" dirty="0" smtClean="0"/>
              <a:t> </a:t>
            </a:r>
          </a:p>
          <a:p>
            <a:pPr algn="r"/>
            <a:r>
              <a:rPr lang="en-GB" sz="3200" dirty="0" err="1" smtClean="0"/>
              <a:t>Liceul</a:t>
            </a:r>
            <a:r>
              <a:rPr lang="en-GB" sz="3200" dirty="0" smtClean="0"/>
              <a:t> </a:t>
            </a:r>
            <a:r>
              <a:rPr lang="en-GB" sz="3200" dirty="0" err="1" smtClean="0"/>
              <a:t>Mircea</a:t>
            </a:r>
            <a:r>
              <a:rPr lang="en-GB" sz="3200" dirty="0" smtClean="0"/>
              <a:t> </a:t>
            </a:r>
            <a:r>
              <a:rPr lang="en-GB" sz="3200" dirty="0" err="1" smtClean="0"/>
              <a:t>Cristea</a:t>
            </a:r>
            <a:endParaRPr lang="en-GB" sz="3200" dirty="0" smtClean="0"/>
          </a:p>
          <a:p>
            <a:pPr algn="r"/>
            <a:r>
              <a:rPr lang="en-GB" sz="3200" dirty="0" smtClean="0"/>
              <a:t> </a:t>
            </a:r>
          </a:p>
          <a:p>
            <a:pPr algn="r"/>
            <a:r>
              <a:rPr lang="en-GB" sz="3200" dirty="0" err="1" smtClean="0"/>
              <a:t>Liceul</a:t>
            </a:r>
            <a:r>
              <a:rPr lang="en-GB" sz="3200" dirty="0" smtClean="0"/>
              <a:t> N</a:t>
            </a:r>
            <a:r>
              <a:rPr lang="en-GB" sz="3200" dirty="0" smtClean="0"/>
              <a:t>. </a:t>
            </a:r>
            <a:r>
              <a:rPr lang="en-GB" sz="3200" dirty="0" err="1" smtClean="0"/>
              <a:t>Titulescu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272124288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135016"/>
            <a:ext cx="7349440" cy="1656184"/>
          </a:xfrm>
        </p:spPr>
        <p:txBody>
          <a:bodyPr/>
          <a:lstStyle/>
          <a:p>
            <a:pPr marL="1620838" indent="-1538288"/>
            <a:r>
              <a:rPr lang="en-GB" sz="3200" dirty="0" smtClean="0"/>
              <a:t>To </a:t>
            </a:r>
            <a:r>
              <a:rPr lang="en-GB" sz="3200" dirty="0"/>
              <a:t>publish issue 2/2012 (August</a:t>
            </a:r>
            <a:r>
              <a:rPr lang="en-GB" sz="3200" dirty="0" smtClean="0"/>
              <a:t>)</a:t>
            </a:r>
            <a:br>
              <a:rPr lang="en-GB" sz="3200" dirty="0" smtClean="0"/>
            </a:br>
            <a:r>
              <a:rPr lang="en-GB" sz="2400" dirty="0"/>
              <a:t>(coordinated by </a:t>
            </a:r>
            <a:r>
              <a:rPr lang="en-GB" sz="2400" dirty="0" err="1"/>
              <a:t>Transilvania</a:t>
            </a:r>
            <a:r>
              <a:rPr lang="en-GB" sz="2400" dirty="0"/>
              <a:t> University</a:t>
            </a:r>
            <a:r>
              <a:rPr lang="en-GB" sz="2400" dirty="0" smtClean="0"/>
              <a:t>)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 rot="900000">
            <a:off x="6087189" y="1062416"/>
            <a:ext cx="22621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 rot="900000">
            <a:off x="5539682" y="4261131"/>
            <a:ext cx="33345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</a:t>
            </a:r>
            <a:r>
              <a:rPr lang="en-GB" sz="4400" b="1" dirty="0" smtClean="0">
                <a:ln/>
                <a:solidFill>
                  <a:srgbClr val="0000FF"/>
                </a:solidFill>
              </a:rPr>
              <a:t>Progress?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68504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dirty="0" smtClean="0"/>
              <a:t/>
            </a:r>
            <a:br>
              <a:rPr lang="en-GB" sz="5000" dirty="0" smtClean="0"/>
            </a:br>
            <a:r>
              <a:rPr lang="en-GB" sz="5000" dirty="0" smtClean="0"/>
              <a:t/>
            </a:r>
            <a:br>
              <a:rPr lang="en-GB" sz="5000" dirty="0" smtClean="0"/>
            </a:br>
            <a:r>
              <a:rPr lang="en-GB" sz="5000" dirty="0" err="1" smtClean="0"/>
              <a:t>Fagaras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000" dirty="0" smtClean="0"/>
              <a:t>Editorial Team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11560" y="-27384"/>
            <a:ext cx="8064896" cy="43204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GB" sz="3600" dirty="0" err="1" smtClean="0"/>
              <a:t>Colegil</a:t>
            </a:r>
            <a:r>
              <a:rPr lang="en-GB" sz="3600" dirty="0" smtClean="0"/>
              <a:t> </a:t>
            </a:r>
            <a:r>
              <a:rPr lang="en-GB" sz="3600" dirty="0" smtClean="0"/>
              <a:t>National </a:t>
            </a:r>
            <a:r>
              <a:rPr lang="en-GB" sz="3600" dirty="0" err="1" smtClean="0"/>
              <a:t>Doamna</a:t>
            </a:r>
            <a:r>
              <a:rPr lang="en-GB" sz="3600" dirty="0" smtClean="0"/>
              <a:t> </a:t>
            </a:r>
            <a:r>
              <a:rPr lang="en-GB" sz="3600" dirty="0" err="1" smtClean="0"/>
              <a:t>Stanca</a:t>
            </a:r>
            <a:endParaRPr lang="en-GB" sz="3600" dirty="0" smtClean="0"/>
          </a:p>
          <a:p>
            <a:pPr algn="r"/>
            <a:endParaRPr lang="en-GB" sz="3600" dirty="0" smtClean="0"/>
          </a:p>
          <a:p>
            <a:pPr algn="r"/>
            <a:r>
              <a:rPr lang="en-GB" sz="3600" dirty="0" err="1" smtClean="0"/>
              <a:t>Grupul</a:t>
            </a:r>
            <a:r>
              <a:rPr lang="en-GB" sz="3600" dirty="0" smtClean="0"/>
              <a:t> </a:t>
            </a:r>
            <a:r>
              <a:rPr lang="en-GB" sz="3600" dirty="0" err="1" smtClean="0"/>
              <a:t>Școlar</a:t>
            </a:r>
            <a:r>
              <a:rPr lang="en-GB" sz="3600" dirty="0" smtClean="0"/>
              <a:t> Dr. </a:t>
            </a:r>
            <a:r>
              <a:rPr lang="en-GB" sz="3600" dirty="0" err="1" smtClean="0"/>
              <a:t>Ioan</a:t>
            </a:r>
            <a:r>
              <a:rPr lang="en-GB" sz="3600" dirty="0" smtClean="0"/>
              <a:t> </a:t>
            </a:r>
            <a:r>
              <a:rPr lang="en-GB" sz="3600" dirty="0" err="1" smtClean="0"/>
              <a:t>Șenchea</a:t>
            </a:r>
            <a:r>
              <a:rPr lang="en-GB" sz="4000" dirty="0" smtClean="0"/>
              <a:t> </a:t>
            </a:r>
            <a:endParaRPr lang="en-GB" sz="2800" dirty="0" smtClean="0"/>
          </a:p>
          <a:p>
            <a:pPr algn="r"/>
            <a:r>
              <a:rPr lang="en-GB" sz="3600" dirty="0" smtClean="0"/>
              <a:t> </a:t>
            </a:r>
          </a:p>
          <a:p>
            <a:pPr algn="r"/>
            <a:r>
              <a:rPr lang="en-GB" sz="3600" dirty="0" err="1" smtClean="0"/>
              <a:t>Colegiul</a:t>
            </a:r>
            <a:r>
              <a:rPr lang="en-GB" sz="3600" dirty="0" smtClean="0"/>
              <a:t> </a:t>
            </a:r>
            <a:r>
              <a:rPr lang="en-GB" sz="3600" dirty="0" smtClean="0"/>
              <a:t>National </a:t>
            </a:r>
            <a:r>
              <a:rPr lang="en-GB" sz="3600" dirty="0" err="1" smtClean="0"/>
              <a:t>Radu</a:t>
            </a:r>
            <a:r>
              <a:rPr lang="en-GB" sz="3600" dirty="0" smtClean="0"/>
              <a:t> </a:t>
            </a:r>
            <a:r>
              <a:rPr lang="en-GB" sz="3600" dirty="0" err="1" smtClean="0"/>
              <a:t>Negru</a:t>
            </a:r>
            <a:endParaRPr lang="en-GB" sz="3600" dirty="0" smtClean="0"/>
          </a:p>
          <a:p>
            <a:pPr algn="r"/>
            <a:r>
              <a:rPr lang="en-GB" sz="3600" dirty="0" smtClean="0"/>
              <a:t> </a:t>
            </a:r>
          </a:p>
          <a:p>
            <a:pPr algn="r"/>
            <a:r>
              <a:rPr lang="en-GB" sz="3600" dirty="0" smtClean="0"/>
              <a:t> </a:t>
            </a:r>
            <a:r>
              <a:rPr lang="en-GB" sz="3600" dirty="0" err="1" smtClean="0"/>
              <a:t>Colegiul</a:t>
            </a:r>
            <a:r>
              <a:rPr lang="en-GB" sz="3600" dirty="0" smtClean="0"/>
              <a:t> </a:t>
            </a:r>
            <a:r>
              <a:rPr lang="en-GB" sz="3600" dirty="0" err="1" smtClean="0"/>
              <a:t>Tehnic</a:t>
            </a:r>
            <a:r>
              <a:rPr lang="en-GB" sz="3600" dirty="0" smtClean="0"/>
              <a:t> </a:t>
            </a:r>
            <a:r>
              <a:rPr lang="en-GB" sz="3600" dirty="0" err="1" smtClean="0"/>
              <a:t>Aurel</a:t>
            </a:r>
            <a:r>
              <a:rPr lang="en-GB" sz="3600" dirty="0" smtClean="0"/>
              <a:t> </a:t>
            </a:r>
            <a:r>
              <a:rPr lang="en-GB" sz="3600" dirty="0" err="1" smtClean="0"/>
              <a:t>Vijoli</a:t>
            </a:r>
            <a:r>
              <a:rPr lang="en-GB" sz="3600" dirty="0" smtClean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17471890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135016"/>
            <a:ext cx="7349440" cy="1656184"/>
          </a:xfrm>
        </p:spPr>
        <p:txBody>
          <a:bodyPr/>
          <a:lstStyle/>
          <a:p>
            <a:pPr marL="1620838" indent="-1538288"/>
            <a:r>
              <a:rPr lang="en-GB" sz="3200" dirty="0"/>
              <a:t>To publish issue 3/2012 </a:t>
            </a:r>
            <a:r>
              <a:rPr lang="en-GB" sz="3200" dirty="0" smtClean="0"/>
              <a:t>(December</a:t>
            </a:r>
            <a:r>
              <a:rPr lang="en-GB" sz="3200" dirty="0"/>
              <a:t>)</a:t>
            </a:r>
          </a:p>
        </p:txBody>
      </p:sp>
      <p:sp>
        <p:nvSpPr>
          <p:cNvPr id="4" name="Rettangolo 3"/>
          <p:cNvSpPr/>
          <p:nvPr/>
        </p:nvSpPr>
        <p:spPr>
          <a:xfrm rot="900000">
            <a:off x="6087190" y="1062416"/>
            <a:ext cx="22621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25000">
                      <a:srgbClr val="000000">
                        <a:tint val="89000"/>
                        <a:shade val="90000"/>
                        <a:satMod val="150000"/>
                        <a:lumMod val="100000"/>
                      </a:srgbClr>
                    </a:gs>
                    <a:gs pos="75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dwardian Script ITC" pitchFamily="66" charset="0"/>
              </a:rPr>
              <a:t>Activities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25000">
                    <a:srgbClr val="000000">
                      <a:tint val="89000"/>
                      <a:shade val="90000"/>
                      <a:satMod val="150000"/>
                      <a:lumMod val="100000"/>
                    </a:srgbClr>
                  </a:gs>
                  <a:gs pos="75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8100000" scaled="1"/>
                <a:tileRect/>
              </a:gradFill>
              <a:effectLst>
                <a:outerShdw blurRad="50800" algn="tl" rotWithShape="0">
                  <a:srgbClr val="000000"/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 rot="900000">
            <a:off x="5539682" y="4419715"/>
            <a:ext cx="33345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/>
                <a:solidFill>
                  <a:srgbClr val="0000FF"/>
                </a:solidFill>
              </a:rPr>
              <a:t>In </a:t>
            </a:r>
            <a:r>
              <a:rPr lang="en-GB" sz="4400" b="1" dirty="0" smtClean="0">
                <a:ln/>
                <a:solidFill>
                  <a:srgbClr val="0000FF"/>
                </a:solidFill>
              </a:rPr>
              <a:t>Progress?</a:t>
            </a:r>
            <a:endParaRPr lang="en-GB" sz="44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4958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000" b="1" dirty="0" err="1"/>
              <a:t>Transilvania</a:t>
            </a:r>
            <a:r>
              <a:rPr lang="en-GB" sz="5000" b="1" dirty="0"/>
              <a:t> </a:t>
            </a:r>
            <a:r>
              <a:rPr lang="en-GB" sz="5000" b="1" dirty="0" smtClean="0"/>
              <a:t>University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dirty="0" smtClean="0"/>
              <a:t>Editorial Board</a:t>
            </a:r>
            <a:endParaRPr lang="en-GB" sz="4400" dirty="0"/>
          </a:p>
        </p:txBody>
      </p:sp>
    </p:spTree>
    <p:extLst>
      <p:ext uri="{BB962C8B-B14F-4D97-AF65-F5344CB8AC3E}">
        <p14:creationId xmlns="" xmlns:p14="http://schemas.microsoft.com/office/powerpoint/2010/main" val="314272284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5400" b="1" dirty="0">
            <a:ln w="17780" cmpd="sng">
              <a:solidFill>
                <a:srgbClr val="FFFFFF"/>
              </a:solidFill>
              <a:prstDash val="solid"/>
              <a:miter lim="800000"/>
            </a:ln>
            <a:gradFill flip="none"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25000">
                  <a:srgbClr val="000000">
                    <a:tint val="89000"/>
                    <a:shade val="90000"/>
                    <a:satMod val="150000"/>
                    <a:lumMod val="100000"/>
                  </a:srgbClr>
                </a:gs>
                <a:gs pos="75000">
                  <a:srgbClr val="000000">
                    <a:tint val="100000"/>
                    <a:shade val="75000"/>
                    <a:satMod val="150000"/>
                  </a:srgbClr>
                </a:gs>
                <a:gs pos="100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8100000" scaled="1"/>
              <a:tileRect/>
            </a:gradFill>
            <a:effectLst>
              <a:outerShdw blurRad="50800" algn="tl" rotWithShape="0">
                <a:srgbClr val="000000"/>
              </a:outerShdw>
            </a:effectLst>
            <a:latin typeface="Edwardian Script ITC" pitchFamily="66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333</TotalTime>
  <Words>477</Words>
  <Application>Microsoft Office PowerPoint</Application>
  <PresentationFormat>Presentazione su schermo (4:3)</PresentationFormat>
  <Paragraphs>203</Paragraphs>
  <Slides>34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Elementare</vt:lpstr>
      <vt:lpstr>17th  EPMeeting  From Brasov/Fagaras to Catania </vt:lpstr>
      <vt:lpstr>Overview of the activities assigned</vt:lpstr>
      <vt:lpstr>Bucharest Editorial Team</vt:lpstr>
      <vt:lpstr>To publish issue 1/2012 (April)</vt:lpstr>
      <vt:lpstr>Braşov Editorial Team</vt:lpstr>
      <vt:lpstr>To publish issue 2/2012 (August) (coordinated by Transilvania University)</vt:lpstr>
      <vt:lpstr>  Fagaras Editorial Team</vt:lpstr>
      <vt:lpstr>To publish issue 3/2012 (December)</vt:lpstr>
      <vt:lpstr>Transilvania University Editorial Board</vt:lpstr>
      <vt:lpstr>To prepare the final report of  the 16th EPMeeting, Braşov &amp; Fagaras</vt:lpstr>
      <vt:lpstr>Thessaloniki Editorial Board</vt:lpstr>
      <vt:lpstr>To create the 2013 EPM Calendar</vt:lpstr>
      <vt:lpstr>Boggio Lera Editorial Board</vt:lpstr>
      <vt:lpstr>To organise the 17th EPMeeting on September 2012 in Catania to celebrate the 10th year anniversary of EPM</vt:lpstr>
      <vt:lpstr>Manage the mailer &amp; the mail list</vt:lpstr>
      <vt:lpstr>Manage the Online EPMagazine</vt:lpstr>
      <vt:lpstr>Kastamonu Cooperators</vt:lpstr>
      <vt:lpstr>To coordinate the Comenius  activities 2013-2015</vt:lpstr>
      <vt:lpstr>Mihai Bravu</vt:lpstr>
      <vt:lpstr>To coordinate the funding project activities</vt:lpstr>
      <vt:lpstr>Ivan Denkoglu Cooperators</vt:lpstr>
      <vt:lpstr>Managing e-twinning activities</vt:lpstr>
      <vt:lpstr>Everyone’s duty</vt:lpstr>
      <vt:lpstr>Everyone’s duty</vt:lpstr>
      <vt:lpstr>English</vt:lpstr>
      <vt:lpstr>Maths</vt:lpstr>
      <vt:lpstr>Physics</vt:lpstr>
      <vt:lpstr>Computer Science</vt:lpstr>
      <vt:lpstr>History</vt:lpstr>
      <vt:lpstr>Technology &amp; Nanotech</vt:lpstr>
      <vt:lpstr>Biology</vt:lpstr>
      <vt:lpstr>Chemistry</vt:lpstr>
      <vt:lpstr>Natural Sciences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17th  EPMeeting  From Brasov to Catania</dc:title>
  <dc:creator>Andrea</dc:creator>
  <cp:lastModifiedBy>hst</cp:lastModifiedBy>
  <cp:revision>42</cp:revision>
  <dcterms:created xsi:type="dcterms:W3CDTF">2012-08-19T09:08:10Z</dcterms:created>
  <dcterms:modified xsi:type="dcterms:W3CDTF">2012-09-24T14:43:53Z</dcterms:modified>
</cp:coreProperties>
</file>